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299742CE-3CDB-438D-9A7C-F73F6B0AD91F}" type="datetimeFigureOut">
              <a:rPr lang="fa-IR" smtClean="0"/>
              <a:pPr/>
              <a:t>1435/11/07</a:t>
            </a:fld>
            <a:endParaRPr lang="fa-IR"/>
          </a:p>
        </p:txBody>
      </p:sp>
      <p:sp>
        <p:nvSpPr>
          <p:cNvPr id="20" name="Footer Placeholder 19"/>
          <p:cNvSpPr>
            <a:spLocks noGrp="1"/>
          </p:cNvSpPr>
          <p:nvPr>
            <p:ph type="ftr" sz="quarter" idx="11"/>
          </p:nvPr>
        </p:nvSpPr>
        <p:spPr/>
        <p:txBody>
          <a:bodyPr/>
          <a:lstStyle>
            <a:extLst/>
          </a:lstStyle>
          <a:p>
            <a:endParaRPr lang="fa-IR"/>
          </a:p>
        </p:txBody>
      </p:sp>
      <p:sp>
        <p:nvSpPr>
          <p:cNvPr id="10" name="Slide Number Placeholder 9"/>
          <p:cNvSpPr>
            <a:spLocks noGrp="1"/>
          </p:cNvSpPr>
          <p:nvPr>
            <p:ph type="sldNum" sz="quarter" idx="12"/>
          </p:nvPr>
        </p:nvSpPr>
        <p:spPr/>
        <p:txBody>
          <a:bodyPr/>
          <a:lstStyle>
            <a:extLst/>
          </a:lstStyle>
          <a:p>
            <a:fld id="{19A875F2-6E71-4C24-8806-A02E7D7E01D5}" type="slidenum">
              <a:rPr lang="fa-IR" smtClean="0"/>
              <a:pPr/>
              <a:t>‹#›</a:t>
            </a:fld>
            <a:endParaRPr lang="fa-I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99742CE-3CDB-438D-9A7C-F73F6B0AD91F}" type="datetimeFigureOut">
              <a:rPr lang="fa-IR" smtClean="0"/>
              <a:pPr/>
              <a:t>1435/11/07</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19A875F2-6E71-4C24-8806-A02E7D7E01D5}"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99742CE-3CDB-438D-9A7C-F73F6B0AD91F}" type="datetimeFigureOut">
              <a:rPr lang="fa-IR" smtClean="0"/>
              <a:pPr/>
              <a:t>1435/11/07</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19A875F2-6E71-4C24-8806-A02E7D7E01D5}"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99742CE-3CDB-438D-9A7C-F73F6B0AD91F}" type="datetimeFigureOut">
              <a:rPr lang="fa-IR" smtClean="0"/>
              <a:pPr/>
              <a:t>1435/11/07</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19A875F2-6E71-4C24-8806-A02E7D7E01D5}"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99742CE-3CDB-438D-9A7C-F73F6B0AD91F}" type="datetimeFigureOut">
              <a:rPr lang="fa-IR" smtClean="0"/>
              <a:pPr/>
              <a:t>1435/11/07</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19A875F2-6E71-4C24-8806-A02E7D7E01D5}" type="slidenum">
              <a:rPr lang="fa-IR" smtClean="0"/>
              <a:pPr/>
              <a:t>‹#›</a:t>
            </a:fld>
            <a:endParaRPr lang="fa-I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99742CE-3CDB-438D-9A7C-F73F6B0AD91F}" type="datetimeFigureOut">
              <a:rPr lang="fa-IR" smtClean="0"/>
              <a:pPr/>
              <a:t>1435/11/07</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19A875F2-6E71-4C24-8806-A02E7D7E01D5}"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99742CE-3CDB-438D-9A7C-F73F6B0AD91F}" type="datetimeFigureOut">
              <a:rPr lang="fa-IR" smtClean="0"/>
              <a:pPr/>
              <a:t>1435/11/07</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19A875F2-6E71-4C24-8806-A02E7D7E01D5}"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99742CE-3CDB-438D-9A7C-F73F6B0AD91F}" type="datetimeFigureOut">
              <a:rPr lang="fa-IR" smtClean="0"/>
              <a:pPr/>
              <a:t>1435/11/07</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19A875F2-6E71-4C24-8806-A02E7D7E01D5}"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299742CE-3CDB-438D-9A7C-F73F6B0AD91F}" type="datetimeFigureOut">
              <a:rPr lang="fa-IR" smtClean="0"/>
              <a:pPr/>
              <a:t>1435/11/07</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19A875F2-6E71-4C24-8806-A02E7D7E01D5}" type="slidenum">
              <a:rPr lang="fa-IR" smtClean="0"/>
              <a:pPr/>
              <a:t>‹#›</a:t>
            </a:fld>
            <a:endParaRPr lang="fa-I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99742CE-3CDB-438D-9A7C-F73F6B0AD91F}" type="datetimeFigureOut">
              <a:rPr lang="fa-IR" smtClean="0"/>
              <a:pPr/>
              <a:t>1435/11/07</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19A875F2-6E71-4C24-8806-A02E7D7E01D5}"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299742CE-3CDB-438D-9A7C-F73F6B0AD91F}" type="datetimeFigureOut">
              <a:rPr lang="fa-IR" smtClean="0"/>
              <a:pPr/>
              <a:t>1435/11/07</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19A875F2-6E71-4C24-8806-A02E7D7E01D5}" type="slidenum">
              <a:rPr lang="fa-IR" smtClean="0"/>
              <a:pPr/>
              <a:t>‹#›</a:t>
            </a:fld>
            <a:endParaRPr lang="fa-I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99742CE-3CDB-438D-9A7C-F73F6B0AD91F}" type="datetimeFigureOut">
              <a:rPr lang="fa-IR" smtClean="0"/>
              <a:pPr/>
              <a:t>1435/11/07</a:t>
            </a:fld>
            <a:endParaRPr lang="fa-I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a-I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9A875F2-6E71-4C24-8806-A02E7D7E01D5}" type="slidenum">
              <a:rPr lang="fa-IR" smtClean="0"/>
              <a:pPr/>
              <a:t>‹#›</a:t>
            </a:fld>
            <a:endParaRPr lang="fa-I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gigalib.org/titlesearch.aspx" TargetMode="External"/><Relationship Id="rId2" Type="http://schemas.openxmlformats.org/officeDocument/2006/relationships/hyperlink" Target="http://gigalib.org/index.aspx" TargetMode="External"/><Relationship Id="rId1" Type="http://schemas.openxmlformats.org/officeDocument/2006/relationships/slideLayout" Target="../slideLayouts/slideLayout2.xml"/><Relationship Id="rId5" Type="http://schemas.openxmlformats.org/officeDocument/2006/relationships/hyperlink" Target="http://gigalib.org/urlsearch.aspx" TargetMode="External"/><Relationship Id="rId4" Type="http://schemas.openxmlformats.org/officeDocument/2006/relationships/hyperlink" Target="http://gigalib.org/urlsearch.aspx?url=HJkmBag5RT"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a-IR" dirty="0" smtClean="0"/>
              <a:t>به نام خدا</a:t>
            </a:r>
            <a:endParaRPr lang="fa-IR" dirty="0"/>
          </a:p>
        </p:txBody>
      </p:sp>
      <p:sp>
        <p:nvSpPr>
          <p:cNvPr id="3" name="Subtitle 2"/>
          <p:cNvSpPr>
            <a:spLocks noGrp="1"/>
          </p:cNvSpPr>
          <p:nvPr>
            <p:ph type="subTitle" idx="1"/>
          </p:nvPr>
        </p:nvSpPr>
        <p:spPr>
          <a:xfrm>
            <a:off x="1432560" y="1850064"/>
            <a:ext cx="7406640" cy="4171224"/>
          </a:xfrm>
        </p:spPr>
        <p:txBody>
          <a:bodyPr>
            <a:normAutofit/>
          </a:bodyPr>
          <a:lstStyle/>
          <a:p>
            <a:pPr algn="just"/>
            <a:r>
              <a:rPr lang="fa-IR" dirty="0" smtClean="0">
                <a:solidFill>
                  <a:schemeClr val="tx1"/>
                </a:solidFill>
                <a:cs typeface="Titr" pitchFamily="2" charset="-78"/>
              </a:rPr>
              <a:t>كتابخانه ديجيتال گيگا بر آنست تا با تمام توان دسترسي آنلاين و روزآمد پژوهشگران و دانشگاهيان كشور را به ناب و معتبرترين پايگاههاي علمي دنيا- به سان و در سطح پيشروترين دانشگاهها و مراكز پژوهشي دنيا- ميسر سازد و اين مهم از آن جهت پر اهميت جلوه مي نمايد كه دسترسي جامعه علمي كشور به منابع روزآمد علمي در خلال ساليان گذشته همواره با محدوديت هاي فراواني روبرو بوده است. لذا، اميد است با امكان بديع و بي نظيري كه توسط كتابخانه ديجيتال گيگا جهت به روز نمودن دانش جامعه علمي و دانشگاهي كشور فراهم گرديده، رشد علمي ميهن عزيزمان شتابي بيش از گذشته نسبت به شاخص هاي مطرح جهاني يافته و بدين وسيله گام بلندي در راستاي نيل به اهداف بلند علمي ايران 1404 و ساليان پس از آن برداشته شود. به اميد ايراني آباد و سربلند </a:t>
            </a:r>
            <a:endParaRPr lang="fa-IR" dirty="0">
              <a:solidFill>
                <a:schemeClr val="tx1"/>
              </a:solidFill>
              <a:cs typeface="Titr"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9218" name="Picture 2"/>
          <p:cNvPicPr>
            <a:picLocks noGrp="1" noChangeAspect="1" noChangeArrowheads="1"/>
          </p:cNvPicPr>
          <p:nvPr>
            <p:ph idx="1"/>
          </p:nvPr>
        </p:nvPicPr>
        <p:blipFill>
          <a:blip r:embed="rId2" cstate="print"/>
          <a:stretch>
            <a:fillRect/>
          </a:stretch>
        </p:blipFill>
        <p:spPr bwMode="auto">
          <a:xfrm>
            <a:off x="1928794" y="1428736"/>
            <a:ext cx="64008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Autofit/>
          </a:bodyPr>
          <a:lstStyle/>
          <a:p>
            <a:r>
              <a:rPr lang="fa-IR" sz="1600" dirty="0" smtClean="0">
                <a:hlinkClick r:id="rId2"/>
              </a:rPr>
              <a:t>روش دوم: دسترسي به مقاله علمی از طريق </a:t>
            </a:r>
            <a:r>
              <a:rPr lang="en-US" sz="1600" dirty="0" smtClean="0">
                <a:hlinkClick r:id="rId2"/>
              </a:rPr>
              <a:t>DOI </a:t>
            </a:r>
            <a:r>
              <a:rPr lang="en-US" sz="1600" dirty="0" err="1" smtClean="0"/>
              <a:t>DOI</a:t>
            </a:r>
            <a:r>
              <a:rPr lang="en-US" sz="1600" dirty="0" smtClean="0"/>
              <a:t> </a:t>
            </a:r>
            <a:r>
              <a:rPr lang="fa-IR" sz="1600" dirty="0" smtClean="0"/>
              <a:t>يك استاندارد بين المللي جهت شناسايي اسناد الكترونيكي معتبر مي باشد، كه از دو بخش كد ناشر و كد سند تشكيل شده و به وسيله علامت "/" از يكديگر جدا مي شوند. اين شناسه – كه غالبا با عدد …10.1 آغاز مي شود - در چكيده مقالات معتبر درج شده و به راحتي قابل حصول است. بنابراين شما با قرار دادن اين شناسه در </a:t>
            </a:r>
            <a:r>
              <a:rPr lang="fa-IR" sz="1600" dirty="0" smtClean="0">
                <a:hlinkClick r:id="rId2"/>
              </a:rPr>
              <a:t>جعبه درخواست </a:t>
            </a:r>
            <a:r>
              <a:rPr lang="en-US" sz="1600" dirty="0" smtClean="0">
                <a:hlinkClick r:id="rId2"/>
              </a:rPr>
              <a:t>DOI</a:t>
            </a:r>
            <a:r>
              <a:rPr lang="en-US" sz="1600" dirty="0" smtClean="0"/>
              <a:t> </a:t>
            </a:r>
            <a:r>
              <a:rPr lang="fa-IR" sz="1600" dirty="0" smtClean="0"/>
              <a:t>قادر به دانلود مقاله علمی مورد درخواست خود ظرف چند ثانيه خواهيد بود. در زير نمونه هايي از شناسه </a:t>
            </a:r>
            <a:r>
              <a:rPr lang="en-US" sz="1600" dirty="0" smtClean="0"/>
              <a:t>DOI </a:t>
            </a:r>
            <a:r>
              <a:rPr lang="fa-IR" sz="1600" dirty="0" smtClean="0"/>
              <a:t>متعلق به مقالات از نشريات گوناگون معرفي مي شود: </a:t>
            </a:r>
            <a:r>
              <a:rPr lang="en-US" sz="1600" dirty="0" smtClean="0"/>
              <a:t>Nature publishing group: 10.1038/nature11677 10.1038/nrc3419 </a:t>
            </a:r>
            <a:r>
              <a:rPr lang="en-US" sz="1600" dirty="0" err="1" smtClean="0"/>
              <a:t>Sciencedirect</a:t>
            </a:r>
            <a:r>
              <a:rPr lang="en-US" sz="1600" dirty="0" smtClean="0"/>
              <a:t> (Elsevier): 10.1016/j.stem.2012.12.006 10.1016/j.cell.2012.11.031 Wiley Online Library: 10.1111/j.1744-7348.2012.00577.x SAGE Journals: 10.1177/0533316412466628 </a:t>
            </a:r>
          </a:p>
          <a:p>
            <a:r>
              <a:rPr lang="fa-IR" sz="1600" dirty="0" smtClean="0">
                <a:hlinkClick r:id="rId3"/>
              </a:rPr>
              <a:t>روش سوم: دسترسي به مقاله علمی از طريق عنوان </a:t>
            </a:r>
            <a:r>
              <a:rPr lang="fa-IR" sz="1600" dirty="0" smtClean="0"/>
              <a:t>در صورتي كه قادر به يافتن شناسه </a:t>
            </a:r>
            <a:r>
              <a:rPr lang="en-US" sz="1600" dirty="0" smtClean="0"/>
              <a:t>DOI </a:t>
            </a:r>
            <a:r>
              <a:rPr lang="fa-IR" sz="1600" dirty="0" smtClean="0"/>
              <a:t>مقاله علمی مورد درخواست خود نيستيد، مي توانيد با ورود به صفحه "</a:t>
            </a:r>
            <a:r>
              <a:rPr lang="fa-IR" sz="1600" dirty="0" smtClean="0">
                <a:hlinkClick r:id="rId3"/>
              </a:rPr>
              <a:t>دسترسي به مقاله علمی از طريق عنوان"</a:t>
            </a:r>
            <a:r>
              <a:rPr lang="fa-IR" sz="1600" dirty="0" smtClean="0"/>
              <a:t>، عنوان مقاله علمی و نام خانوادگي نويسنده اول را در كادرهاي مربوطه قرار داده و روی دکمه درخواست مقاله کلیک نمایید. لازم به ذكر است كه برخي از مقالات داراي نسخه الكترونيكي نبوده و بنابراين درخواست و دانلود اين قبيل مقالات ميسر نبوده و با پيام "اين مقاله علمی به نسخه الكترونيكي تبديل نشده است" مواجه خواهيد شد. </a:t>
            </a:r>
            <a:r>
              <a:rPr lang="fa-IR" sz="1600" dirty="0" smtClean="0">
                <a:hlinkClick r:id="rId4"/>
              </a:rPr>
              <a:t>روش چهارم: دسترسي به مقاله علمی از طريق </a:t>
            </a:r>
            <a:r>
              <a:rPr lang="en-US" sz="1600" dirty="0" smtClean="0">
                <a:hlinkClick r:id="rId4"/>
              </a:rPr>
              <a:t>URL </a:t>
            </a:r>
            <a:r>
              <a:rPr lang="fa-IR" sz="1600" dirty="0" smtClean="0"/>
              <a:t>در صورتي كه از وجود نسخه الكترونيكي مقاله علمی مورد نظر خود اطمينان داريد و از طرفي قادر به يافتن شناسه </a:t>
            </a:r>
            <a:r>
              <a:rPr lang="en-US" sz="1600" dirty="0" smtClean="0"/>
              <a:t>DOI </a:t>
            </a:r>
            <a:r>
              <a:rPr lang="fa-IR" sz="1600" dirty="0" smtClean="0"/>
              <a:t>مقاله علمی نيستيد، مي توانيد </a:t>
            </a:r>
            <a:r>
              <a:rPr lang="en-US" sz="1600" dirty="0" smtClean="0"/>
              <a:t>URL </a:t>
            </a:r>
            <a:r>
              <a:rPr lang="fa-IR" sz="1600" dirty="0" smtClean="0"/>
              <a:t>چكيده مقاله علمی خود را از سايت ميزبان اصلي مقاله (و نه سايت هاي ارجاع دهنده به مانند </a:t>
            </a:r>
            <a:r>
              <a:rPr lang="en-US" sz="1600" dirty="0" err="1" smtClean="0"/>
              <a:t>Pubmed</a:t>
            </a:r>
            <a:r>
              <a:rPr lang="en-US" sz="1600" dirty="0" smtClean="0"/>
              <a:t>) </a:t>
            </a:r>
            <a:r>
              <a:rPr lang="fa-IR" sz="1600" dirty="0" smtClean="0"/>
              <a:t>كپي نموده و در كادر درخواست صفحه "</a:t>
            </a:r>
            <a:r>
              <a:rPr lang="fa-IR" sz="1600" dirty="0" smtClean="0">
                <a:hlinkClick r:id="rId5"/>
              </a:rPr>
              <a:t> دسترسي به مقاله علمی از طريق </a:t>
            </a:r>
            <a:r>
              <a:rPr lang="en-US" sz="1600" dirty="0" smtClean="0">
                <a:hlinkClick r:id="rId5"/>
              </a:rPr>
              <a:t>URL"</a:t>
            </a:r>
            <a:r>
              <a:rPr lang="en-US" sz="1600" dirty="0" smtClean="0"/>
              <a:t> </a:t>
            </a:r>
            <a:r>
              <a:rPr lang="fa-IR" sz="1600" dirty="0" smtClean="0"/>
              <a:t>قرار دهيد. در مورد چكيده مقالات در سايت هاي ارجاع دهنده (و غيرميزبان) به مانند </a:t>
            </a:r>
            <a:r>
              <a:rPr lang="en-US" sz="1600" dirty="0" err="1" smtClean="0"/>
              <a:t>Pubmed</a:t>
            </a:r>
            <a:r>
              <a:rPr lang="en-US" sz="1600" dirty="0" smtClean="0"/>
              <a:t>، </a:t>
            </a:r>
            <a:r>
              <a:rPr lang="fa-IR" sz="1600" dirty="0" smtClean="0"/>
              <a:t>لازم است با كليك بر روي آيكن سايت ميزبان اصلي مقاله علمی كه در سمت فوقاني و راست سايت </a:t>
            </a:r>
            <a:r>
              <a:rPr lang="en-US" sz="1600" dirty="0" err="1" smtClean="0"/>
              <a:t>Pubmed</a:t>
            </a:r>
            <a:r>
              <a:rPr lang="en-US" sz="1600" dirty="0" smtClean="0"/>
              <a:t> </a:t>
            </a:r>
            <a:r>
              <a:rPr lang="fa-IR" sz="1600" dirty="0" smtClean="0"/>
              <a:t>قرار دارد، به صفحه چكيده مقاله علمی در سايت ميزبان اصلي مقاله از قبيل سايتهايي چون </a:t>
            </a:r>
            <a:r>
              <a:rPr lang="en-US" sz="1600" dirty="0" smtClean="0"/>
              <a:t>nature، </a:t>
            </a:r>
            <a:r>
              <a:rPr lang="en-US" sz="1600" dirty="0" err="1" smtClean="0"/>
              <a:t>sciencedirect</a:t>
            </a:r>
            <a:r>
              <a:rPr lang="en-US" sz="1600" dirty="0" smtClean="0"/>
              <a:t>، </a:t>
            </a:r>
            <a:r>
              <a:rPr lang="en-US" sz="1600" dirty="0" err="1" smtClean="0"/>
              <a:t>wiley</a:t>
            </a:r>
            <a:r>
              <a:rPr lang="en-US" sz="1600" dirty="0" smtClean="0"/>
              <a:t> </a:t>
            </a:r>
            <a:r>
              <a:rPr lang="fa-IR" sz="1600" dirty="0" smtClean="0"/>
              <a:t>و </a:t>
            </a:r>
            <a:r>
              <a:rPr lang="en-US" sz="1600" dirty="0" err="1" smtClean="0"/>
              <a:t>springer</a:t>
            </a:r>
            <a:r>
              <a:rPr lang="en-US" sz="1600" dirty="0" smtClean="0"/>
              <a:t> </a:t>
            </a:r>
            <a:r>
              <a:rPr lang="fa-IR" sz="1600" dirty="0" smtClean="0"/>
              <a:t>راه يافته و سپس لينك </a:t>
            </a:r>
            <a:r>
              <a:rPr lang="en-US" sz="1600" dirty="0" smtClean="0"/>
              <a:t>URL </a:t>
            </a:r>
            <a:r>
              <a:rPr lang="fa-IR" sz="1600" dirty="0" smtClean="0"/>
              <a:t>چكيده مقاله علمی را از آنجا كپي نماييد. </a:t>
            </a:r>
            <a:endParaRPr lang="fa-IR"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42" name="Picture 2"/>
          <p:cNvPicPr>
            <a:picLocks noGrp="1" noChangeAspect="1" noChangeArrowheads="1"/>
          </p:cNvPicPr>
          <p:nvPr>
            <p:ph idx="1"/>
          </p:nvPr>
        </p:nvPicPr>
        <p:blipFill>
          <a:blip r:embed="rId2" cstate="print"/>
          <a:stretch>
            <a:fillRect/>
          </a:stretch>
        </p:blipFill>
        <p:spPr bwMode="auto">
          <a:xfrm>
            <a:off x="1984375" y="1447800"/>
            <a:ext cx="64008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1266" name="Picture 2"/>
          <p:cNvPicPr>
            <a:picLocks noGrp="1" noChangeAspect="1" noChangeArrowheads="1"/>
          </p:cNvPicPr>
          <p:nvPr>
            <p:ph idx="1"/>
          </p:nvPr>
        </p:nvPicPr>
        <p:blipFill>
          <a:blip r:embed="rId2" cstate="print"/>
          <a:stretch>
            <a:fillRect/>
          </a:stretch>
        </p:blipFill>
        <p:spPr bwMode="auto">
          <a:xfrm>
            <a:off x="1984375" y="1447800"/>
            <a:ext cx="64008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2290" name="Picture 2"/>
          <p:cNvPicPr>
            <a:picLocks noGrp="1" noChangeAspect="1" noChangeArrowheads="1"/>
          </p:cNvPicPr>
          <p:nvPr>
            <p:ph idx="1"/>
          </p:nvPr>
        </p:nvPicPr>
        <p:blipFill>
          <a:blip r:embed="rId2" cstate="print"/>
          <a:stretch>
            <a:fillRect/>
          </a:stretch>
        </p:blipFill>
        <p:spPr bwMode="auto">
          <a:xfrm>
            <a:off x="1984375" y="1447800"/>
            <a:ext cx="64008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3314" name="Picture 2"/>
          <p:cNvPicPr>
            <a:picLocks noGrp="1" noChangeAspect="1" noChangeArrowheads="1"/>
          </p:cNvPicPr>
          <p:nvPr>
            <p:ph idx="1"/>
          </p:nvPr>
        </p:nvPicPr>
        <p:blipFill>
          <a:blip r:embed="rId2" cstate="print"/>
          <a:stretch>
            <a:fillRect/>
          </a:stretch>
        </p:blipFill>
        <p:spPr bwMode="auto">
          <a:xfrm>
            <a:off x="1984375" y="1447800"/>
            <a:ext cx="64008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4338" name="Picture 2"/>
          <p:cNvPicPr>
            <a:picLocks noGrp="1" noChangeAspect="1" noChangeArrowheads="1"/>
          </p:cNvPicPr>
          <p:nvPr>
            <p:ph idx="1"/>
          </p:nvPr>
        </p:nvPicPr>
        <p:blipFill>
          <a:blip r:embed="rId2" cstate="print"/>
          <a:stretch>
            <a:fillRect/>
          </a:stretch>
        </p:blipFill>
        <p:spPr bwMode="auto">
          <a:xfrm>
            <a:off x="1984375" y="1447800"/>
            <a:ext cx="64008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5362" name="Picture 2"/>
          <p:cNvPicPr>
            <a:picLocks noGrp="1" noChangeAspect="1" noChangeArrowheads="1"/>
          </p:cNvPicPr>
          <p:nvPr>
            <p:ph idx="1"/>
          </p:nvPr>
        </p:nvPicPr>
        <p:blipFill>
          <a:blip r:embed="rId2" cstate="print"/>
          <a:stretch>
            <a:fillRect/>
          </a:stretch>
        </p:blipFill>
        <p:spPr bwMode="auto">
          <a:xfrm>
            <a:off x="1984375" y="1447800"/>
            <a:ext cx="64008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6386" name="Picture 2"/>
          <p:cNvPicPr>
            <a:picLocks noGrp="1" noChangeAspect="1" noChangeArrowheads="1"/>
          </p:cNvPicPr>
          <p:nvPr>
            <p:ph idx="1"/>
          </p:nvPr>
        </p:nvPicPr>
        <p:blipFill>
          <a:blip r:embed="rId2" cstate="print"/>
          <a:stretch>
            <a:fillRect/>
          </a:stretch>
        </p:blipFill>
        <p:spPr bwMode="auto">
          <a:xfrm>
            <a:off x="1984375" y="1447800"/>
            <a:ext cx="64008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435608" y="332656"/>
            <a:ext cx="7498080" cy="5915744"/>
          </a:xfrm>
        </p:spPr>
        <p:txBody>
          <a:bodyPr>
            <a:normAutofit fontScale="40000" lnSpcReduction="20000"/>
          </a:bodyPr>
          <a:lstStyle/>
          <a:p>
            <a:r>
              <a:rPr lang="fa-IR" dirty="0">
                <a:cs typeface="Titr" pitchFamily="2" charset="-78"/>
              </a:rPr>
              <a:t>رياست محترم دانشگاه/سازمان</a:t>
            </a:r>
            <a:endParaRPr lang="en-US" dirty="0">
              <a:cs typeface="Titr" pitchFamily="2" charset="-78"/>
            </a:endParaRPr>
          </a:p>
          <a:p>
            <a:r>
              <a:rPr lang="fa-IR" dirty="0">
                <a:cs typeface="Titr" pitchFamily="2" charset="-78"/>
              </a:rPr>
              <a:t>باسلام و سپاس	</a:t>
            </a:r>
            <a:endParaRPr lang="en-US" dirty="0">
              <a:cs typeface="Titr" pitchFamily="2" charset="-78"/>
            </a:endParaRPr>
          </a:p>
          <a:p>
            <a:r>
              <a:rPr lang="fa-IR" sz="3500" dirty="0">
                <a:cs typeface="Titr" pitchFamily="2" charset="-78"/>
              </a:rPr>
              <a:t>            احتراما نظر به اينكه اشتراك منابع اطلاعاتي الكترونيكي بين المللي  هزينه زيادي را متوجه سازمانها و مراكز علمي مي نمايد و تهيه فيزيكي كتب و مجلات نيز در عصر ديجيتال توجيه ندارد، به استحضار مي رساند شروع فرآيند هر پژوهش و آموزش با بررسي متون </a:t>
            </a:r>
            <a:r>
              <a:rPr lang="en-US" sz="3500" dirty="0">
                <a:cs typeface="Titr" pitchFamily="2" charset="-78"/>
              </a:rPr>
              <a:t>(Literature Review)</a:t>
            </a:r>
            <a:r>
              <a:rPr lang="fa-IR" sz="3500" dirty="0">
                <a:cs typeface="Titr" pitchFamily="2" charset="-78"/>
              </a:rPr>
              <a:t> آغاز مي شود كه متاسفانه به دليل عدم دسترسي به پايگاههاي اطلاعاتي بين المللي،پژوهشگران به موتور هاي جستجو نظير گوگل اسكالر</a:t>
            </a:r>
            <a:r>
              <a:rPr lang="en-US" sz="3500" dirty="0">
                <a:cs typeface="Titr" pitchFamily="2" charset="-78"/>
              </a:rPr>
              <a:t>(scholar.google.com)</a:t>
            </a:r>
            <a:r>
              <a:rPr lang="fa-IR" sz="3500" dirty="0">
                <a:cs typeface="Titr" pitchFamily="2" charset="-78"/>
              </a:rPr>
              <a:t> مراجعه مي نمايند و نتايج جستجو از جامعيت و مانعيت برخوردار نيست.لذا كتابخانه ديجيتال گيگا </a:t>
            </a:r>
            <a:r>
              <a:rPr lang="fa-IR" sz="3500" u="sng" dirty="0">
                <a:cs typeface="Titr" pitchFamily="2" charset="-78"/>
              </a:rPr>
              <a:t>ابرموتورجستجوي علمي</a:t>
            </a:r>
            <a:r>
              <a:rPr lang="fa-IR" sz="3500" dirty="0">
                <a:cs typeface="Titr" pitchFamily="2" charset="-78"/>
              </a:rPr>
              <a:t> خود را رونمايي نموده است كه توانايي جستجوي هم زمان در بيش از دويست پايگاه اطلاعاتي بين المللي را دارد و به جرات مي توان گفت بهتر از سايروس و گوگل اسكالر  قادر به </a:t>
            </a:r>
            <a:r>
              <a:rPr lang="fa-IR" sz="3500" u="sng" dirty="0">
                <a:cs typeface="Titr" pitchFamily="2" charset="-78"/>
              </a:rPr>
              <a:t>بررسي متون و مديريت دانش</a:t>
            </a:r>
            <a:r>
              <a:rPr lang="fa-IR" sz="3500" dirty="0">
                <a:cs typeface="Titr" pitchFamily="2" charset="-78"/>
              </a:rPr>
              <a:t> است.</a:t>
            </a:r>
            <a:endParaRPr lang="en-US" sz="3500" dirty="0">
              <a:cs typeface="Titr" pitchFamily="2" charset="-78"/>
            </a:endParaRPr>
          </a:p>
          <a:p>
            <a:r>
              <a:rPr lang="en-US" sz="3500" b="1" u="sng" dirty="0">
                <a:cs typeface="Titr" pitchFamily="2" charset="-78"/>
              </a:rPr>
              <a:t>http://gigalib.org/search-basic.aspx</a:t>
            </a:r>
            <a:endParaRPr lang="en-US" sz="3500" dirty="0">
              <a:cs typeface="Titr" pitchFamily="2" charset="-78"/>
            </a:endParaRPr>
          </a:p>
          <a:p>
            <a:r>
              <a:rPr lang="fa-IR" sz="3500" dirty="0">
                <a:cs typeface="Titr" pitchFamily="2" charset="-78"/>
              </a:rPr>
              <a:t>ابرموتور جستجوي گيگاليب قادر است بااستفاده از اپراتورهاي منطق بول و آخرين متدهاي جستجوي پيشرفته به بازيابي متون معتبر و مرتبط اقدام نمايد و سيستم خوشه بندي موضوعي آن </a:t>
            </a:r>
            <a:r>
              <a:rPr lang="en-US" sz="3500" dirty="0">
                <a:cs typeface="Titr" pitchFamily="2" charset="-78"/>
              </a:rPr>
              <a:t>(cluster)  </a:t>
            </a:r>
            <a:r>
              <a:rPr lang="fa-IR" sz="3500" dirty="0">
                <a:cs typeface="Titr" pitchFamily="2" charset="-78"/>
              </a:rPr>
              <a:t>در تعيين رده موضوعي به كمك كاربر مي آيد. نكته برتري ديگر اين ابرموتور در تحويل آنلاين و فوري نتايج حاصل از جستجو است كه كمك شاياني به اساتيد و دانشجويان مي نمايد.گيگاليب علاوه برامكان دسترسي آنلاين و آني به مقالات و كتب بيش از 210 ناشر الكترونيك نظير: </a:t>
            </a:r>
            <a:r>
              <a:rPr lang="en-US" sz="3500" dirty="0">
                <a:cs typeface="Titr" pitchFamily="2" charset="-78"/>
              </a:rPr>
              <a:t>Elsevier-Springer-Wiley-IEEE-</a:t>
            </a:r>
            <a:r>
              <a:rPr lang="en-US" sz="3500" dirty="0" err="1">
                <a:cs typeface="Titr" pitchFamily="2" charset="-78"/>
              </a:rPr>
              <a:t>Taylor&amp;Francis</a:t>
            </a:r>
            <a:r>
              <a:rPr lang="en-US" sz="3500" dirty="0">
                <a:cs typeface="Titr" pitchFamily="2" charset="-78"/>
              </a:rPr>
              <a:t>-Nature-OVID-SAGE-Oxford-Cambridge-ACS-IOP-</a:t>
            </a:r>
            <a:r>
              <a:rPr lang="en-US" sz="3500" dirty="0" err="1">
                <a:cs typeface="Titr" pitchFamily="2" charset="-78"/>
              </a:rPr>
              <a:t>Jstor</a:t>
            </a:r>
            <a:r>
              <a:rPr lang="en-US" sz="3500" dirty="0">
                <a:cs typeface="Titr" pitchFamily="2" charset="-78"/>
              </a:rPr>
              <a:t>-ACM-</a:t>
            </a:r>
            <a:r>
              <a:rPr lang="en-US" sz="3500" dirty="0" err="1">
                <a:cs typeface="Titr" pitchFamily="2" charset="-78"/>
              </a:rPr>
              <a:t>Ingentaconnect</a:t>
            </a:r>
            <a:r>
              <a:rPr lang="en-US" sz="3500" b="1" dirty="0">
                <a:cs typeface="Titr" pitchFamily="2" charset="-78"/>
              </a:rPr>
              <a:t>-</a:t>
            </a:r>
            <a:r>
              <a:rPr lang="en-US" sz="3500" dirty="0" err="1">
                <a:cs typeface="Titr" pitchFamily="2" charset="-78"/>
              </a:rPr>
              <a:t>worldscientific</a:t>
            </a:r>
            <a:r>
              <a:rPr lang="en-US" sz="3500" dirty="0">
                <a:cs typeface="Titr" pitchFamily="2" charset="-78"/>
              </a:rPr>
              <a:t>-</a:t>
            </a:r>
            <a:r>
              <a:rPr lang="en-US" sz="3500" dirty="0" err="1">
                <a:cs typeface="Titr" pitchFamily="2" charset="-78"/>
              </a:rPr>
              <a:t>liebertpub</a:t>
            </a:r>
            <a:r>
              <a:rPr lang="en-US" sz="3500" b="1" dirty="0">
                <a:cs typeface="Titr" pitchFamily="2" charset="-78"/>
              </a:rPr>
              <a:t>-</a:t>
            </a:r>
            <a:r>
              <a:rPr lang="en-US" sz="3500" dirty="0">
                <a:cs typeface="Titr" pitchFamily="2" charset="-78"/>
              </a:rPr>
              <a:t>AMS-RSC-AIP-IET-APS–</a:t>
            </a:r>
            <a:r>
              <a:rPr lang="en-US" sz="3500" dirty="0" err="1">
                <a:cs typeface="Titr" pitchFamily="2" charset="-78"/>
              </a:rPr>
              <a:t>karger</a:t>
            </a:r>
            <a:r>
              <a:rPr lang="en-US" sz="3500" dirty="0">
                <a:cs typeface="Titr" pitchFamily="2" charset="-78"/>
              </a:rPr>
              <a:t>-</a:t>
            </a:r>
            <a:r>
              <a:rPr lang="en-US" sz="3500" dirty="0" err="1">
                <a:cs typeface="Titr" pitchFamily="2" charset="-78"/>
              </a:rPr>
              <a:t>Proquest</a:t>
            </a:r>
            <a:r>
              <a:rPr lang="en-US" sz="3500" dirty="0">
                <a:cs typeface="Titr" pitchFamily="2" charset="-78"/>
              </a:rPr>
              <a:t>-</a:t>
            </a:r>
            <a:r>
              <a:rPr lang="en-US" sz="3500" dirty="0" err="1">
                <a:cs typeface="Titr" pitchFamily="2" charset="-78"/>
              </a:rPr>
              <a:t>thieme</a:t>
            </a:r>
            <a:r>
              <a:rPr lang="en-US" sz="3500" dirty="0">
                <a:cs typeface="Titr" pitchFamily="2" charset="-78"/>
              </a:rPr>
              <a:t>-</a:t>
            </a:r>
            <a:r>
              <a:rPr lang="en-US" sz="3500" dirty="0" err="1">
                <a:cs typeface="Titr" pitchFamily="2" charset="-78"/>
              </a:rPr>
              <a:t>Ebsco</a:t>
            </a:r>
            <a:r>
              <a:rPr lang="en-US" sz="3500" dirty="0">
                <a:cs typeface="Titr" pitchFamily="2" charset="-78"/>
              </a:rPr>
              <a:t>-emerald-ASME-ASCE</a:t>
            </a:r>
            <a:r>
              <a:rPr lang="fa-IR" sz="3500" dirty="0">
                <a:cs typeface="Titr" pitchFamily="2" charset="-78"/>
              </a:rPr>
              <a:t>، اخيرا سرويس دسترسي به متن كامل پايان نامه هاي پروكوئيست،جستجو و دانلود متن كامل بيش از 000/700 عنوان كتاب لاتين روزآمد را نيز فراهم نموده است كه دانشگاهها و موسسات به 3 روش امكان استفاده را دارند: 1- تخصيص اكانت حاوي نام كاربري و رمز عبور</a:t>
            </a:r>
            <a:r>
              <a:rPr lang="en-US" sz="3500" u="sng" dirty="0">
                <a:cs typeface="Titr" pitchFamily="2" charset="-78"/>
              </a:rPr>
              <a:t>(client base)</a:t>
            </a:r>
            <a:r>
              <a:rPr lang="fa-IR" sz="3500" dirty="0">
                <a:cs typeface="Titr" pitchFamily="2" charset="-78"/>
              </a:rPr>
              <a:t>  2- تنظيم آي پي دانشگاه بر روي اكانتها </a:t>
            </a:r>
            <a:r>
              <a:rPr lang="en-US" sz="3500" u="sng" dirty="0">
                <a:cs typeface="Titr" pitchFamily="2" charset="-78"/>
              </a:rPr>
              <a:t>(IP Base</a:t>
            </a:r>
            <a:r>
              <a:rPr lang="en-US" sz="3500" dirty="0">
                <a:cs typeface="Titr" pitchFamily="2" charset="-78"/>
              </a:rPr>
              <a:t>)</a:t>
            </a:r>
            <a:r>
              <a:rPr lang="fa-IR" sz="3500" dirty="0">
                <a:cs typeface="Titr" pitchFamily="2" charset="-78"/>
              </a:rPr>
              <a:t> 3- وب سرويس كه كمك شاياني به ارتقاي رتبه ي وبومتريك دانشگاه مي نمايد</a:t>
            </a:r>
            <a:r>
              <a:rPr lang="en-US" sz="3500" u="sng" dirty="0">
                <a:cs typeface="Titr" pitchFamily="2" charset="-78"/>
              </a:rPr>
              <a:t>(web services</a:t>
            </a:r>
            <a:r>
              <a:rPr lang="en-US" sz="3500" dirty="0">
                <a:cs typeface="Titr" pitchFamily="2" charset="-78"/>
              </a:rPr>
              <a:t>) </a:t>
            </a:r>
          </a:p>
          <a:p>
            <a:r>
              <a:rPr lang="fa-IR" sz="3500" dirty="0">
                <a:cs typeface="Titr" pitchFamily="2" charset="-78"/>
              </a:rPr>
              <a:t>خواهشمند است  جهت كسب اطلاعات بيشتر و دريافت قرارداد همكاري به آدرس ايميل </a:t>
            </a:r>
            <a:r>
              <a:rPr lang="en-US" sz="3500" b="1" dirty="0">
                <a:cs typeface="Titr" pitchFamily="2" charset="-78"/>
              </a:rPr>
              <a:t>iranrayan92@gmail.com</a:t>
            </a:r>
            <a:r>
              <a:rPr lang="en-US" sz="3500" dirty="0">
                <a:cs typeface="Titr" pitchFamily="2" charset="-78"/>
              </a:rPr>
              <a:t> </a:t>
            </a:r>
            <a:r>
              <a:rPr lang="fa-IR" sz="3500" dirty="0">
                <a:cs typeface="Titr" pitchFamily="2" charset="-78"/>
              </a:rPr>
              <a:t>مكاتبه ويا با شماره تلفن 09155063187 تماس حاصل  فرماييد. شايان ذكر است دانشگاه تهران،وزارت جهاد كشاورزي، دانشگاه فردوسی مشهد، دانشگاه علوم پزشکی مشهد، دانشگاه پیام نور سراسر کشور، دانشگاه بجنورد، علوم پزشکی اهواز، علوم پزشکی بيرجند، بانک مرکزی جمهوری اسلامی، دانشگاه منابع طبيعي وكشاورزي گرگان، پژوهشگاه ملی ژنتیک،دانشگاه علوم و فناوري قوچان،پارك علم و فناوري خراسان رضوي،دانشگاه آزاد اسلامي مشهد،بيمارستان فوق تخصصي رضوي،شركت نفت،دانشگاه گلستان،دانشگاه مهندسي شاهرود،دانشگاه حكيم سبزواري،كتابخانه مركزي آستان قدس رضوي و ...مشترك خدمات شركت گيل رايان ايرانيان مي باشند.همچنين در صورت نياز و بررسي امكانات گيگاليب ،امكان ارائه نام كاربري و رمز عبور آزمايشي و رايگان براي دانلود مقالات و كتب و پايان نامه هاي  بين المللي وجود دارد.</a:t>
            </a:r>
            <a:endParaRPr lang="en-US" sz="3500" dirty="0">
              <a:cs typeface="Titr" pitchFamily="2" charset="-78"/>
            </a:endParaRPr>
          </a:p>
          <a:p>
            <a:endParaRPr lang="fa-IR" dirty="0">
              <a:cs typeface="Titr"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http://gigalib.org/</a:t>
            </a:r>
            <a:endParaRPr lang="fa-IR" dirty="0"/>
          </a:p>
        </p:txBody>
      </p:sp>
      <p:pic>
        <p:nvPicPr>
          <p:cNvPr id="1026" name="Picture 2"/>
          <p:cNvPicPr>
            <a:picLocks noGrp="1" noChangeAspect="1" noChangeArrowheads="1"/>
          </p:cNvPicPr>
          <p:nvPr>
            <p:ph idx="1"/>
          </p:nvPr>
        </p:nvPicPr>
        <p:blipFill>
          <a:blip r:embed="rId2" cstate="print"/>
          <a:stretch>
            <a:fillRect/>
          </a:stretch>
        </p:blipFill>
        <p:spPr bwMode="auto">
          <a:xfrm>
            <a:off x="1984375" y="1447800"/>
            <a:ext cx="6400800" cy="4800600"/>
          </a:xfrm>
          <a:prstGeom prst="rect">
            <a:avLst/>
          </a:prstGeom>
          <a:noFill/>
          <a:ln w="9525">
            <a:noFill/>
            <a:miter lim="800000"/>
            <a:headEnd/>
            <a:tailEnd/>
          </a:ln>
        </p:spPr>
      </p:pic>
      <p:sp>
        <p:nvSpPr>
          <p:cNvPr id="5" name="Striped Right Arrow 4"/>
          <p:cNvSpPr/>
          <p:nvPr/>
        </p:nvSpPr>
        <p:spPr>
          <a:xfrm>
            <a:off x="2699792" y="1628800"/>
            <a:ext cx="1800200" cy="720080"/>
          </a:xfrm>
          <a:prstGeom prst="stripedRightArrow">
            <a:avLst>
              <a:gd name="adj1" fmla="val 50000"/>
              <a:gd name="adj2" fmla="val 29843"/>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dirty="0" smtClean="0"/>
              <a:t>كليك بر روي پروفايل</a:t>
            </a:r>
            <a:endParaRPr lang="fa-I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ليست پايگاههاي اطلاعاتي تحت پوشش</a:t>
            </a:r>
            <a:endParaRPr lang="fa-IR" dirty="0"/>
          </a:p>
        </p:txBody>
      </p:sp>
      <p:pic>
        <p:nvPicPr>
          <p:cNvPr id="2050" name="Picture 2"/>
          <p:cNvPicPr>
            <a:picLocks noGrp="1" noChangeAspect="1" noChangeArrowheads="1"/>
          </p:cNvPicPr>
          <p:nvPr>
            <p:ph idx="1"/>
          </p:nvPr>
        </p:nvPicPr>
        <p:blipFill>
          <a:blip r:embed="rId2" cstate="print"/>
          <a:stretch>
            <a:fillRect/>
          </a:stretch>
        </p:blipFill>
        <p:spPr bwMode="auto">
          <a:xfrm>
            <a:off x="1984375" y="1447800"/>
            <a:ext cx="64008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ليست پايگاههاي اطلاعاتي تحت پوشش</a:t>
            </a:r>
            <a:endParaRPr lang="fa-IR" dirty="0"/>
          </a:p>
        </p:txBody>
      </p:sp>
      <p:pic>
        <p:nvPicPr>
          <p:cNvPr id="3074" name="Picture 2"/>
          <p:cNvPicPr>
            <a:picLocks noGrp="1" noChangeAspect="1" noChangeArrowheads="1"/>
          </p:cNvPicPr>
          <p:nvPr>
            <p:ph idx="1"/>
          </p:nvPr>
        </p:nvPicPr>
        <p:blipFill>
          <a:blip r:embed="rId2" cstate="print"/>
          <a:stretch>
            <a:fillRect/>
          </a:stretch>
        </p:blipFill>
        <p:spPr bwMode="auto">
          <a:xfrm>
            <a:off x="1984375" y="1447800"/>
            <a:ext cx="64008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ابرموتوي جستجوي گيگاليب</a:t>
            </a:r>
            <a:endParaRPr lang="fa-IR" dirty="0"/>
          </a:p>
        </p:txBody>
      </p:sp>
      <p:pic>
        <p:nvPicPr>
          <p:cNvPr id="4098" name="Picture 2"/>
          <p:cNvPicPr>
            <a:picLocks noGrp="1" noChangeAspect="1" noChangeArrowheads="1"/>
          </p:cNvPicPr>
          <p:nvPr>
            <p:ph idx="1"/>
          </p:nvPr>
        </p:nvPicPr>
        <p:blipFill>
          <a:blip r:embed="rId2" cstate="print"/>
          <a:stretch>
            <a:fillRect/>
          </a:stretch>
        </p:blipFill>
        <p:spPr bwMode="auto">
          <a:xfrm>
            <a:off x="1984375" y="1447800"/>
            <a:ext cx="64008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122" name="Picture 2"/>
          <p:cNvPicPr>
            <a:picLocks noGrp="1" noChangeAspect="1" noChangeArrowheads="1"/>
          </p:cNvPicPr>
          <p:nvPr>
            <p:ph idx="1"/>
          </p:nvPr>
        </p:nvPicPr>
        <p:blipFill>
          <a:blip r:embed="rId2" cstate="print"/>
          <a:stretch>
            <a:fillRect/>
          </a:stretch>
        </p:blipFill>
        <p:spPr bwMode="auto">
          <a:xfrm>
            <a:off x="1984375" y="1447800"/>
            <a:ext cx="64008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6146" name="Picture 2"/>
          <p:cNvPicPr>
            <a:picLocks noGrp="1" noChangeAspect="1" noChangeArrowheads="1"/>
          </p:cNvPicPr>
          <p:nvPr>
            <p:ph idx="1"/>
          </p:nvPr>
        </p:nvPicPr>
        <p:blipFill>
          <a:blip r:embed="rId2" cstate="print"/>
          <a:stretch>
            <a:fillRect/>
          </a:stretch>
        </p:blipFill>
        <p:spPr bwMode="auto">
          <a:xfrm>
            <a:off x="1984375" y="1447800"/>
            <a:ext cx="64008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7170" name="Picture 2"/>
          <p:cNvPicPr>
            <a:picLocks noGrp="1" noChangeAspect="1" noChangeArrowheads="1"/>
          </p:cNvPicPr>
          <p:nvPr>
            <p:ph idx="1"/>
          </p:nvPr>
        </p:nvPicPr>
        <p:blipFill>
          <a:blip r:embed="rId2" cstate="print"/>
          <a:stretch>
            <a:fillRect/>
          </a:stretch>
        </p:blipFill>
        <p:spPr bwMode="auto">
          <a:xfrm>
            <a:off x="1984375" y="1447800"/>
            <a:ext cx="64008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8194" name="Picture 2"/>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70</TotalTime>
  <Words>563</Words>
  <Application>Microsoft Office PowerPoint</Application>
  <PresentationFormat>On-screen Show (4:3)</PresentationFormat>
  <Paragraphs>15</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Solstice</vt:lpstr>
      <vt:lpstr>به نام خدا</vt:lpstr>
      <vt:lpstr>http://gigalib.org/</vt:lpstr>
      <vt:lpstr>ليست پايگاههاي اطلاعاتي تحت پوشش</vt:lpstr>
      <vt:lpstr>ليست پايگاههاي اطلاعاتي تحت پوشش</vt:lpstr>
      <vt:lpstr>ابرموتوي جستجوي گيگاليب</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library</cp:lastModifiedBy>
  <cp:revision>9</cp:revision>
  <dcterms:created xsi:type="dcterms:W3CDTF">2014-09-04T07:56:32Z</dcterms:created>
  <dcterms:modified xsi:type="dcterms:W3CDTF">2014-09-01T15:09:53Z</dcterms:modified>
</cp:coreProperties>
</file>